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449" r:id="rId2"/>
    <p:sldId id="689" r:id="rId3"/>
    <p:sldId id="705" r:id="rId4"/>
    <p:sldId id="713" r:id="rId5"/>
    <p:sldId id="690" r:id="rId6"/>
    <p:sldId id="714" r:id="rId7"/>
    <p:sldId id="691" r:id="rId8"/>
    <p:sldId id="715" r:id="rId9"/>
    <p:sldId id="692" r:id="rId10"/>
    <p:sldId id="694" r:id="rId11"/>
    <p:sldId id="695" r:id="rId12"/>
    <p:sldId id="696" r:id="rId13"/>
    <p:sldId id="707" r:id="rId14"/>
    <p:sldId id="697" r:id="rId15"/>
    <p:sldId id="706" r:id="rId16"/>
    <p:sldId id="716" r:id="rId17"/>
    <p:sldId id="700" r:id="rId18"/>
    <p:sldId id="698" r:id="rId19"/>
    <p:sldId id="699" r:id="rId20"/>
    <p:sldId id="702" r:id="rId21"/>
    <p:sldId id="703" r:id="rId22"/>
    <p:sldId id="704" r:id="rId23"/>
    <p:sldId id="708" r:id="rId24"/>
    <p:sldId id="709" r:id="rId25"/>
    <p:sldId id="710" r:id="rId26"/>
    <p:sldId id="711" r:id="rId27"/>
    <p:sldId id="712" r:id="rId28"/>
    <p:sldId id="717" r:id="rId29"/>
    <p:sldId id="693" r:id="rId30"/>
    <p:sldId id="718" r:id="rId31"/>
    <p:sldId id="71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9" autoAdjust="0"/>
    <p:restoredTop sz="99562" autoAdjust="0"/>
  </p:normalViewPr>
  <p:slideViewPr>
    <p:cSldViewPr snapToGrid="0" snapToObjects="1">
      <p:cViewPr>
        <p:scale>
          <a:sx n="121" d="100"/>
          <a:sy n="121" d="100"/>
        </p:scale>
        <p:origin x="-86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dtools.readthedocs.io/en/latest/content/tools/genomecov.html" TargetMode="Externa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nome.ucsc.edu/cgi-bin/hgTables?command=start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</a:t>
            </a:r>
            <a:r>
              <a:rPr lang="en-US" sz="4000" dirty="0" smtClean="0">
                <a:solidFill>
                  <a:srgbClr val="000099"/>
                </a:solidFill>
                <a:latin typeface="Gill Sans"/>
                <a:cs typeface="Gill Sans"/>
              </a:rPr>
              <a:t>ChIP-</a:t>
            </a:r>
            <a:r>
              <a:rPr lang="en-US" sz="4000" dirty="0" smtClean="0">
                <a:solidFill>
                  <a:srgbClr val="000099"/>
                </a:solidFill>
                <a:latin typeface="Gill Sans"/>
                <a:cs typeface="Gill Sans"/>
              </a:rPr>
              <a:t>seq</a:t>
            </a:r>
          </a:p>
          <a:p>
            <a:pPr algn="ctr"/>
            <a:r>
              <a:rPr lang="en-US" sz="3200" dirty="0" smtClean="0">
                <a:solidFill>
                  <a:srgbClr val="000099"/>
                </a:solidFill>
                <a:latin typeface="Gill Sans"/>
                <a:cs typeface="Gill Sans"/>
              </a:rPr>
              <a:t>Class IV, 2/15/2018</a:t>
            </a:r>
            <a:endParaRPr lang="en-US" sz="32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734104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 smtClean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46039" y="6529677"/>
            <a:ext cx="68147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2"/>
              </a:rPr>
              <a:t>http://bedtools.readthedocs.io/en/latest/content/tools/</a:t>
            </a:r>
            <a:r>
              <a:rPr lang="en-US" sz="1400" dirty="0" smtClean="0">
                <a:latin typeface="Gill Sans"/>
                <a:cs typeface="Gill Sans"/>
                <a:hlinkClick r:id="rId2"/>
              </a:rPr>
              <a:t>genomecov.html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6" y="892882"/>
            <a:ext cx="8328761" cy="56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</a:t>
            </a:r>
            <a:r>
              <a:rPr lang="en-US" sz="3600" dirty="0" err="1" smtClean="0">
                <a:latin typeface="Gill Sans"/>
                <a:cs typeface="Gill Sans"/>
              </a:rPr>
              <a:t>jaccard</a:t>
            </a:r>
            <a:r>
              <a:rPr lang="en-US" sz="3600" dirty="0" smtClean="0">
                <a:latin typeface="Gill Sans"/>
                <a:cs typeface="Gill Sans"/>
              </a:rPr>
              <a:t>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5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</a:t>
            </a:r>
            <a:r>
              <a:rPr lang="en-US" sz="3600" dirty="0" err="1" smtClean="0">
                <a:latin typeface="Gill Sans"/>
                <a:cs typeface="Gill Sans"/>
              </a:rPr>
              <a:t>jaccard</a:t>
            </a:r>
            <a:r>
              <a:rPr lang="en-US" sz="3600" dirty="0" smtClean="0">
                <a:latin typeface="Gill Sans"/>
                <a:cs typeface="Gill Sans"/>
              </a:rPr>
              <a:t>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937"/>
            <a:ext cx="9144000" cy="49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141104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Some background about CTCF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724"/>
            <a:ext cx="9144000" cy="442743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49332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Hnisz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dirty="0" smtClean="0">
                <a:latin typeface="Gill Sans"/>
                <a:cs typeface="Gill Sans"/>
              </a:rPr>
              <a:t>Day </a:t>
            </a:r>
            <a:r>
              <a:rPr lang="en-US" sz="1400" dirty="0">
                <a:latin typeface="Gill Sans"/>
                <a:cs typeface="Gill Sans"/>
              </a:rPr>
              <a:t>&amp; </a:t>
            </a:r>
            <a:r>
              <a:rPr lang="en-US" sz="1400" dirty="0" smtClean="0">
                <a:latin typeface="Gill Sans"/>
                <a:cs typeface="Gill Sans"/>
              </a:rPr>
              <a:t>Young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, 2016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3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Hi-C method overview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43"/>
          <a:stretch/>
        </p:blipFill>
        <p:spPr>
          <a:xfrm>
            <a:off x="125424" y="1942958"/>
            <a:ext cx="8893157" cy="349239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86699" y="6451277"/>
            <a:ext cx="4792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Lieberman Aiden &amp; van </a:t>
            </a:r>
            <a:r>
              <a:rPr lang="en-US" sz="1600" dirty="0" err="1" smtClean="0">
                <a:latin typeface="Gill Sans"/>
                <a:cs typeface="Gill Sans"/>
              </a:rPr>
              <a:t>Berkum</a:t>
            </a:r>
            <a:r>
              <a:rPr lang="en-US" sz="1600" dirty="0" smtClean="0">
                <a:latin typeface="Gill Sans"/>
                <a:cs typeface="Gill Sans"/>
              </a:rPr>
              <a:t> </a:t>
            </a:r>
            <a:r>
              <a:rPr lang="en-US" sz="1600" i="1" dirty="0" smtClean="0">
                <a:latin typeface="Gill Sans"/>
                <a:cs typeface="Gill Sans"/>
              </a:rPr>
              <a:t>et al. </a:t>
            </a:r>
            <a:r>
              <a:rPr lang="en-US" sz="1600" b="1" dirty="0" smtClean="0">
                <a:latin typeface="Gill Sans"/>
                <a:cs typeface="Gill Sans"/>
              </a:rPr>
              <a:t>Science</a:t>
            </a:r>
            <a:r>
              <a:rPr lang="en-US" sz="1600" dirty="0" smtClean="0">
                <a:latin typeface="Gill Sans"/>
                <a:cs typeface="Gill Sans"/>
              </a:rPr>
              <a:t> 2009</a:t>
            </a:r>
            <a:endParaRPr lang="en-U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617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115"/>
            <a:ext cx="9144000" cy="30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4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CTCF binding and gene insulation compromised in IDH</a:t>
            </a:r>
          </a:p>
          <a:p>
            <a:r>
              <a:rPr lang="en-US" sz="2800" dirty="0">
                <a:latin typeface="Gill Sans"/>
                <a:cs typeface="Gill Sans"/>
              </a:rPr>
              <a:t>mutant </a:t>
            </a:r>
            <a:r>
              <a:rPr lang="en-US" sz="2800" dirty="0" err="1">
                <a:latin typeface="Gill Sans"/>
                <a:cs typeface="Gill Sans"/>
              </a:rPr>
              <a:t>gliomas</a:t>
            </a:r>
            <a:r>
              <a:rPr lang="en-US" sz="2800" dirty="0">
                <a:latin typeface="Gill Sans"/>
                <a:cs typeface="Gill Sans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0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CTCF binding and gene insulation compromised in IDH</a:t>
            </a:r>
          </a:p>
          <a:p>
            <a:r>
              <a:rPr lang="en-US" sz="2800" dirty="0">
                <a:latin typeface="Gill Sans"/>
                <a:cs typeface="Gill Sans"/>
              </a:rPr>
              <a:t>mutant </a:t>
            </a:r>
            <a:r>
              <a:rPr lang="en-US" sz="2800" dirty="0" err="1">
                <a:latin typeface="Gill Sans"/>
                <a:cs typeface="Gill Sans"/>
              </a:rPr>
              <a:t>gliomas</a:t>
            </a:r>
            <a:r>
              <a:rPr lang="en-US" sz="2800" dirty="0">
                <a:latin typeface="Gill Sans"/>
                <a:cs typeface="Gill Sans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1994539"/>
            <a:ext cx="9144000" cy="3540469"/>
            <a:chOff x="0" y="1994539"/>
            <a:chExt cx="9144000" cy="35404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94539"/>
              <a:ext cx="9144000" cy="32640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19487" y="5017571"/>
              <a:ext cx="4656268" cy="517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577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CTCF binding and gene insulation compromised in IDH</a:t>
            </a:r>
          </a:p>
          <a:p>
            <a:r>
              <a:rPr lang="en-US" sz="2800" dirty="0">
                <a:latin typeface="Gill Sans"/>
                <a:cs typeface="Gill Sans"/>
              </a:rPr>
              <a:t>mutant </a:t>
            </a:r>
            <a:r>
              <a:rPr lang="en-US" sz="2800" dirty="0" err="1">
                <a:latin typeface="Gill Sans"/>
                <a:cs typeface="Gill Sans"/>
              </a:rPr>
              <a:t>gliomas</a:t>
            </a:r>
            <a:r>
              <a:rPr lang="en-US" sz="2800" dirty="0">
                <a:latin typeface="Gill Sans"/>
                <a:cs typeface="Gill Sans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1761859"/>
            <a:ext cx="9144000" cy="3874597"/>
            <a:chOff x="0" y="1354181"/>
            <a:chExt cx="9144000" cy="387459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612900"/>
              <a:ext cx="9144000" cy="361587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675315" y="1354181"/>
              <a:ext cx="3166890" cy="517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58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UCSC Genome Browser’s Table </a:t>
            </a:r>
            <a:r>
              <a:rPr lang="en-US" sz="3600" dirty="0" smtClean="0">
                <a:latin typeface="Gill Sans"/>
                <a:cs typeface="Gill Sans"/>
              </a:rPr>
              <a:t>Browser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4792" y="6336575"/>
            <a:ext cx="6450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http://genome.ucsc.edu/cgi-bin/hgTables?command=</a:t>
            </a:r>
            <a:r>
              <a:rPr lang="en-US" dirty="0" smtClean="0">
                <a:hlinkClick r:id="rId2"/>
              </a:rPr>
              <a:t>start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300"/>
            <a:ext cx="9144000" cy="30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9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Topological domain boundaries disrupted in IDH mutant</a:t>
            </a:r>
          </a:p>
          <a:p>
            <a:r>
              <a:rPr lang="en-US" sz="2800" dirty="0" err="1">
                <a:latin typeface="Gill Sans"/>
                <a:cs typeface="Gill Sans"/>
              </a:rPr>
              <a:t>gliomas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0157"/>
          <a:stretch/>
        </p:blipFill>
        <p:spPr>
          <a:xfrm>
            <a:off x="571500" y="2195187"/>
            <a:ext cx="7997608" cy="34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0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Topological domain boundaries disrupted in IDH mutant</a:t>
            </a:r>
          </a:p>
          <a:p>
            <a:r>
              <a:rPr lang="en-US" sz="2800" dirty="0" err="1">
                <a:latin typeface="Gill Sans"/>
                <a:cs typeface="Gill Sans"/>
              </a:rPr>
              <a:t>gliomas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929"/>
          <a:stretch/>
        </p:blipFill>
        <p:spPr>
          <a:xfrm>
            <a:off x="571500" y="2007027"/>
            <a:ext cx="7997608" cy="35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5824" y="1126413"/>
            <a:ext cx="7666381" cy="5731588"/>
            <a:chOff x="1175824" y="1126413"/>
            <a:chExt cx="7666381" cy="5731588"/>
          </a:xfrm>
        </p:grpSpPr>
        <p:grpSp>
          <p:nvGrpSpPr>
            <p:cNvPr id="4" name="Group 3"/>
            <p:cNvGrpSpPr/>
            <p:nvPr/>
          </p:nvGrpSpPr>
          <p:grpSpPr>
            <a:xfrm>
              <a:off x="1308351" y="1126413"/>
              <a:ext cx="7533854" cy="5547929"/>
              <a:chOff x="1308351" y="1126413"/>
              <a:chExt cx="7533854" cy="554792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b="761"/>
              <a:stretch/>
            </p:blipFill>
            <p:spPr>
              <a:xfrm>
                <a:off x="1308351" y="1126413"/>
                <a:ext cx="6514806" cy="5547929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75315" y="1126413"/>
                <a:ext cx="3166890" cy="927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175824" y="6531583"/>
              <a:ext cx="1715971" cy="326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Insulator</a:t>
            </a:r>
            <a:r>
              <a:rPr lang="en-US" sz="2800" dirty="0" smtClean="0"/>
              <a:t> </a:t>
            </a:r>
            <a:r>
              <a:rPr lang="en-US" sz="2800" dirty="0">
                <a:latin typeface="Gill Sans"/>
                <a:cs typeface="Gill Sans"/>
              </a:rPr>
              <a:t>loss </a:t>
            </a:r>
            <a:r>
              <a:rPr lang="en-US" sz="2800" dirty="0">
                <a:latin typeface="Gill Sans"/>
                <a:cs typeface="Gill Sans"/>
              </a:rPr>
              <a:t>allows PDGFRA to interact with a </a:t>
            </a:r>
            <a:r>
              <a:rPr lang="en-US" sz="2800" dirty="0">
                <a:latin typeface="Gill Sans"/>
                <a:cs typeface="Gill Sans"/>
              </a:rPr>
              <a:t>constitutive enhancer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82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9647"/>
          <a:stretch/>
        </p:blipFill>
        <p:spPr>
          <a:xfrm>
            <a:off x="109745" y="3273053"/>
            <a:ext cx="3903738" cy="1875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27" y="1411192"/>
            <a:ext cx="4789494" cy="5237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5" y="1903864"/>
            <a:ext cx="1816100" cy="1689100"/>
          </a:xfrm>
          <a:prstGeom prst="rect">
            <a:avLst/>
          </a:prstGeom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Insulator</a:t>
            </a:r>
            <a:r>
              <a:rPr lang="en-US" sz="2800" dirty="0" smtClean="0"/>
              <a:t> </a:t>
            </a:r>
            <a:r>
              <a:rPr lang="en-US" sz="2800" dirty="0">
                <a:latin typeface="Gill Sans"/>
                <a:cs typeface="Gill Sans"/>
              </a:rPr>
              <a:t>loss </a:t>
            </a:r>
            <a:r>
              <a:rPr lang="en-US" sz="2800" dirty="0">
                <a:latin typeface="Gill Sans"/>
                <a:cs typeface="Gill Sans"/>
              </a:rPr>
              <a:t>allows PDGFRA to interact with a </a:t>
            </a:r>
            <a:r>
              <a:rPr lang="en-US" sz="2800" dirty="0">
                <a:latin typeface="Gill Sans"/>
                <a:cs typeface="Gill Sans"/>
              </a:rPr>
              <a:t>constitutive enhancer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664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2641" y="1586348"/>
            <a:ext cx="7981285" cy="5113590"/>
            <a:chOff x="582641" y="1586348"/>
            <a:chExt cx="7981285" cy="51135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641" y="1756150"/>
              <a:ext cx="7981285" cy="494378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16414" y="1703670"/>
              <a:ext cx="2747512" cy="463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2953" y="1586348"/>
              <a:ext cx="4797487" cy="218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Insulator</a:t>
            </a:r>
            <a:r>
              <a:rPr lang="en-US" sz="2800" dirty="0" smtClean="0"/>
              <a:t> </a:t>
            </a:r>
            <a:r>
              <a:rPr lang="en-US" sz="2800" dirty="0">
                <a:latin typeface="Gill Sans"/>
                <a:cs typeface="Gill Sans"/>
              </a:rPr>
              <a:t>loss </a:t>
            </a:r>
            <a:r>
              <a:rPr lang="en-US" sz="2800" dirty="0">
                <a:latin typeface="Gill Sans"/>
                <a:cs typeface="Gill Sans"/>
              </a:rPr>
              <a:t>allows PDGFRA to interact with a </a:t>
            </a:r>
            <a:r>
              <a:rPr lang="en-US" sz="2800" dirty="0">
                <a:latin typeface="Gill Sans"/>
                <a:cs typeface="Gill Sans"/>
              </a:rPr>
              <a:t>constitutive enhancer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262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Boundary methylation and CTCF occupancy affect PDGFRA</a:t>
            </a:r>
          </a:p>
          <a:p>
            <a:r>
              <a:rPr lang="en-US" sz="2800" dirty="0">
                <a:latin typeface="Gill Sans"/>
                <a:cs typeface="Gill Sans"/>
              </a:rPr>
              <a:t>expression and proliferation.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900"/>
            <a:ext cx="9144000" cy="260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8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Boundary methylation and CTCF occupancy affect PDGFRA</a:t>
            </a:r>
          </a:p>
          <a:p>
            <a:r>
              <a:rPr lang="en-US" sz="2800" dirty="0">
                <a:latin typeface="Gill Sans"/>
                <a:cs typeface="Gill Sans"/>
              </a:rPr>
              <a:t>expression and proliferation.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4" y="2085755"/>
            <a:ext cx="8586620" cy="47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Gill Sans"/>
                <a:cs typeface="Gill Sans"/>
              </a:rPr>
              <a:t>Boundary methylation and CTCF occupancy affect PDGFRA</a:t>
            </a:r>
          </a:p>
          <a:p>
            <a:r>
              <a:rPr lang="en-US" sz="2800" dirty="0">
                <a:latin typeface="Gill Sans"/>
                <a:cs typeface="Gill Sans"/>
              </a:rPr>
              <a:t>expression and proliferation.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488"/>
            <a:ext cx="9144000" cy="28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6372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ill Sans"/>
                <a:cs typeface="Gill Sans"/>
              </a:rPr>
              <a:t>Summary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78197" y="6477462"/>
            <a:ext cx="4792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Grimmer &amp; </a:t>
            </a:r>
            <a:r>
              <a:rPr lang="en-US" sz="1600" dirty="0" smtClean="0">
                <a:latin typeface="Gill Sans"/>
                <a:cs typeface="Gill Sans"/>
              </a:rPr>
              <a:t>Costello</a:t>
            </a:r>
            <a:r>
              <a:rPr lang="en-US" sz="1600" i="1" dirty="0" smtClean="0">
                <a:latin typeface="Gill Sans"/>
                <a:cs typeface="Gill Sans"/>
              </a:rPr>
              <a:t> </a:t>
            </a:r>
            <a:r>
              <a:rPr lang="en-US" sz="1600" b="1" dirty="0" smtClean="0">
                <a:latin typeface="Gill Sans"/>
                <a:cs typeface="Gill Sans"/>
              </a:rPr>
              <a:t>Nature </a:t>
            </a:r>
            <a:r>
              <a:rPr lang="en-US" sz="1600" dirty="0" smtClean="0">
                <a:latin typeface="Gill Sans"/>
                <a:cs typeface="Gill Sans"/>
              </a:rPr>
              <a:t>2016</a:t>
            </a:r>
            <a:endParaRPr lang="en-U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339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Extras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51806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95" y="884465"/>
            <a:ext cx="6269400" cy="574386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</p:spTree>
    <p:extLst>
      <p:ext uri="{BB962C8B-B14F-4D97-AF65-F5344CB8AC3E}">
        <p14:creationId xmlns:p14="http://schemas.microsoft.com/office/powerpoint/2010/main" val="127306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0002"/>
          <a:stretch/>
        </p:blipFill>
        <p:spPr>
          <a:xfrm>
            <a:off x="5039841" y="2094046"/>
            <a:ext cx="3431955" cy="3102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73062"/>
          <a:stretch/>
        </p:blipFill>
        <p:spPr>
          <a:xfrm>
            <a:off x="297256" y="2714197"/>
            <a:ext cx="3431955" cy="1392836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Internal Standards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8331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Nurturing (Uri Alon)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45007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4449" y="1270050"/>
            <a:ext cx="4523459" cy="4399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47822" y="6451277"/>
            <a:ext cx="4792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Alon,</a:t>
            </a:r>
            <a:r>
              <a:rPr lang="en-US" sz="1600" i="1" dirty="0" smtClean="0">
                <a:latin typeface="Gill Sans"/>
                <a:cs typeface="Gill Sans"/>
              </a:rPr>
              <a:t> </a:t>
            </a:r>
            <a:r>
              <a:rPr lang="en-US" sz="1600" b="1" dirty="0" err="1" smtClean="0">
                <a:latin typeface="Gill Sans"/>
                <a:cs typeface="Gill Sans"/>
              </a:rPr>
              <a:t>Mol</a:t>
            </a:r>
            <a:r>
              <a:rPr lang="en-US" sz="1600" b="1" dirty="0" smtClean="0">
                <a:latin typeface="Gill Sans"/>
                <a:cs typeface="Gill Sans"/>
              </a:rPr>
              <a:t> Cell </a:t>
            </a:r>
            <a:r>
              <a:rPr lang="en-US" sz="1600" dirty="0" smtClean="0">
                <a:latin typeface="Gill Sans"/>
                <a:cs typeface="Gill Sans"/>
              </a:rPr>
              <a:t>2009</a:t>
            </a:r>
            <a:endParaRPr lang="en-U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1707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339"/>
            <a:ext cx="9144000" cy="19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“merge”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1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“merge”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“complement”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</a:t>
            </a:r>
            <a:r>
              <a:rPr lang="en-US" sz="3600" dirty="0" smtClean="0">
                <a:latin typeface="Gill Sans"/>
                <a:cs typeface="Gill Sans"/>
              </a:rPr>
              <a:t>“complement”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9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98766</TotalTime>
  <Words>279</Words>
  <Application>Microsoft Macintosh PowerPoint</Application>
  <PresentationFormat>On-screen Show (4:3)</PresentationFormat>
  <Paragraphs>54</Paragraphs>
  <Slides>31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719</cp:revision>
  <cp:lastPrinted>2013-05-16T14:52:24Z</cp:lastPrinted>
  <dcterms:created xsi:type="dcterms:W3CDTF">2013-03-27T15:02:07Z</dcterms:created>
  <dcterms:modified xsi:type="dcterms:W3CDTF">2018-02-16T00:07:40Z</dcterms:modified>
</cp:coreProperties>
</file>